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65" r:id="rId3"/>
    <p:sldId id="256" r:id="rId4"/>
    <p:sldId id="257" r:id="rId5"/>
    <p:sldId id="258" r:id="rId6"/>
    <p:sldId id="259" r:id="rId7"/>
    <p:sldId id="260" r:id="rId8"/>
    <p:sldId id="261" r:id="rId9"/>
    <p:sldId id="262" r:id="rId10"/>
    <p:sldId id="263" r:id="rId11"/>
    <p:sldId id="264" r:id="rId12"/>
    <p:sldId id="267" r:id="rId13"/>
    <p:sldId id="269" r:id="rId14"/>
    <p:sldId id="266" r:id="rId15"/>
    <p:sldId id="268" r:id="rId16"/>
    <p:sldId id="270" r:id="rId17"/>
    <p:sldId id="273" r:id="rId18"/>
    <p:sldId id="274" r:id="rId19"/>
    <p:sldId id="275" r:id="rId20"/>
    <p:sldId id="276" r:id="rId21"/>
    <p:sldId id="277"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3/26/2013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3/26/2013</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3/26/2013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3/26/2013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dallasvoice.com/wp-content/uploads/2012/12/10.chick-fil-A1.jp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president+obama+inauguration+2013&amp;source=images&amp;cd=&amp;cad=rja&amp;docid=2dUdm-zSbshHVM&amp;tbnid=u3oabKdl9DPzQM:&amp;ved=0CAUQjRw&amp;url=http://www.usmagazine.com/celebrity-news/news/president-obamas-inauguration-speech-2013-highlights-2013211&amp;ei=GyoIUY__OYPM9gTd24CABw&amp;bvm=bv.41524429,d.eWU&amp;psig=AFQjCNGhNpvb6unUGXfZMibfTNVn5OcxxA&amp;ust=1359575964676645" TargetMode="External"/><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jack+rogers+jesus+the+bible+and+homosexuality&amp;source=images&amp;cd=&amp;cad=rja&amp;docid=MhHsRxJw20QWYM&amp;tbnid=RFJdRf8WU3K0cM:&amp;ved=0CAUQjRw&amp;url=http://www.paperbackswap.com/Jesus-Bible-Homosexuality-Jack-Rogers/book/0664229395/&amp;ei=pfADUf-BDISm8gSphYDwBA&amp;bvm=bv.41524429,d.eWU&amp;psig=AFQjCNHV9Iq6JP-OqUCyv4yq2_wd9fnDag&amp;ust=1359299110020676" TargetMode="Externa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hyperlink" Target="http://www.google.com/url?sa=i&amp;rct=j&amp;q=women+slaves+and+homosexuals+book&amp;source=images&amp;cd=&amp;cad=rja&amp;docid=zvWe9-70MPuPDM&amp;tbnid=BDhWC6S4gNN3WM:&amp;ved=0CAUQjRw&amp;url=http://www.thinkingthroughchristianity.com/2012/06/slaves-women-homosexuals.html&amp;ei=3_ADUfXSHIH28gTBx4GQCg&amp;bvm=bv.41524429,d.eWU&amp;psig=AFQjCNHCxgTMAgmC1FHLksGSEKIQkv_itg&amp;ust=135929916833088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the+case+for+marriage&amp;source=images&amp;cd=&amp;cad=rja&amp;docid=RknuLq0z--T_sM&amp;tbnid=Ydi3-1HA8Md2JM:&amp;ved=0CAUQjRw&amp;url=http://www.betterworldbooks.com/the-case-for-marriage-id-0767906322.aspx&amp;ei=qPEDUZ2OEIP88QSX3oGACA&amp;bvm=bv.41524429,d.eWU&amp;psig=AFQjCNFtMBHI5YlmMTn8bJPXhADGcagx4w&amp;ust=1359299368724992" TargetMode="Externa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hyperlink" Target="http://www.google.com/url?sa=i&amp;rct=j&amp;q=what+is+marriage+girgis+george&amp;source=images&amp;cd=&amp;cad=rja&amp;docid=ab2E7eI84jrsVM&amp;tbnid=JHK31cKt3DyMNM:&amp;ved=0CAUQjRw&amp;url=http://brandonvogt.com/marriage/&amp;ei=jfIDUazMFoi08ATn24HIBg&amp;bvm=bv.41524429,d.eWU&amp;psig=AFQjCNGmzzbs545Fcq73dDwvf-Ld5eTbWw&amp;ust=1359299598043214"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1.jpeg"/><Relationship Id="rId7" Type="http://schemas.openxmlformats.org/officeDocument/2006/relationships/image" Target="../media/image24.gif"/><Relationship Id="rId2" Type="http://schemas.openxmlformats.org/officeDocument/2006/relationships/hyperlink" Target="http://www.google.com/url?sa=i&amp;source=images&amp;cd=&amp;cad=rja&amp;docid=0AVUBOHuKLNMXM&amp;tbnid=dFoReWw7kSOZOM:&amp;ved=0CAgQjRwwAA&amp;url=http://www.worldmag.com/2011/02/rising_from_a_fall&amp;ei=-PIDUcy8CoL88gTQ3oBA&amp;psig=AFQjCNFqV7nJZqcyelJ0N_xmLUFvVDidlA&amp;ust=1359299704204859" TargetMode="External"/><Relationship Id="rId1" Type="http://schemas.openxmlformats.org/officeDocument/2006/relationships/slideLayout" Target="../slideLayouts/slideLayout4.xml"/><Relationship Id="rId6" Type="http://schemas.openxmlformats.org/officeDocument/2006/relationships/hyperlink" Target="http://www.cnn.com/" TargetMode="External"/><Relationship Id="rId5" Type="http://schemas.openxmlformats.org/officeDocument/2006/relationships/image" Target="../media/image23.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en.wikipedia.org/wiki/File:Spas_vsederzhitel_sinay.jp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52400" y="4572000"/>
            <a:ext cx="5105400" cy="1752600"/>
          </a:xfrm>
        </p:spPr>
        <p:txBody>
          <a:bodyPr/>
          <a:lstStyle/>
          <a:p>
            <a:pPr marL="0" algn="ctr">
              <a:defRPr/>
            </a:pPr>
            <a:r>
              <a:rPr lang="en-US" sz="2800" dirty="0"/>
              <a:t>“There are two kinds of people in the world:  those interested in sex, and liars.”  </a:t>
            </a:r>
          </a:p>
          <a:p>
            <a:pPr marL="0" algn="ctr">
              <a:defRPr/>
            </a:pPr>
            <a:r>
              <a:rPr lang="en-US" sz="1800" dirty="0"/>
              <a:t>--Anonymous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536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8229600" cy="5507736"/>
          </a:xfrm>
        </p:spPr>
        <p:txBody>
          <a:bodyPr>
            <a:normAutofit fontScale="92500" lnSpcReduction="10000"/>
          </a:bodyPr>
          <a:lstStyle/>
          <a:p>
            <a:pPr marL="109728" indent="0">
              <a:buNone/>
            </a:pPr>
            <a:r>
              <a:rPr lang="en-US" dirty="0" smtClean="0"/>
              <a:t>“That ideology has insinuated itself, disastrously, into the curricula of our schools and colleges; it has significantly altered the texture of sexual relations and family life; it has played havoc with the authority of the churches and other repositories of moral wisdom; it has undermined the claims of civic virtue and our national self-understanding; it has degraded the media, the entertainment industry, and popular culture; it has helped to subvert museums and other institutions entrusted with preserving and transmitting high culture. I has even, most poignantly, addled our hearts and innermost assumptions about what counts as the good life: it has perverted our dreams as much as it has prevented us from attaining them.”</a:t>
            </a:r>
            <a:endParaRPr lang="en-US" dirty="0"/>
          </a:p>
        </p:txBody>
      </p:sp>
    </p:spTree>
    <p:extLst>
      <p:ext uri="{BB962C8B-B14F-4D97-AF65-F5344CB8AC3E}">
        <p14:creationId xmlns:p14="http://schemas.microsoft.com/office/powerpoint/2010/main" val="624696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927" y="2722753"/>
            <a:ext cx="8894618" cy="3352800"/>
          </a:xfrm>
        </p:spPr>
        <p:txBody>
          <a:bodyPr>
            <a:normAutofit lnSpcReduction="10000"/>
          </a:bodyPr>
          <a:lstStyle/>
          <a:p>
            <a:pPr marL="109728" indent="0">
              <a:buNone/>
            </a:pPr>
            <a:r>
              <a:rPr lang="en-US" dirty="0" smtClean="0"/>
              <a:t>“the nasty things that were done in the late Sixties and transmitted to us . . . Are neither so outrageous nor so violent as at first. The poison has worked its way into our souls, the effects becoming less visible to us as they become more ordinary. Even those who reject the Sixties unconsciously concede more than they know to the vicious principle of liberation that was once shouted into the street microphone.”</a:t>
            </a:r>
            <a:endParaRPr lang="en-US" dirty="0"/>
          </a:p>
        </p:txBody>
      </p:sp>
      <p:pic>
        <p:nvPicPr>
          <p:cNvPr id="3074" name="Picture 2" descr="http://cdn.dipity.com/uploads/events/5e01dd55d8709b2dc2ce1ece27d069be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4572000" cy="1981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6" name="Picture 4" descr="http://graphics8.nytimes.com/images/2007/09/30/magazine/30perlstein.6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624830"/>
            <a:ext cx="1981200" cy="111607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724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Phillip Larkin (1922-1985)</a:t>
            </a:r>
            <a:endParaRPr lang="en-US" dirty="0"/>
          </a:p>
        </p:txBody>
      </p:sp>
      <p:sp>
        <p:nvSpPr>
          <p:cNvPr id="3" name="Content Placeholder 2"/>
          <p:cNvSpPr>
            <a:spLocks noGrp="1"/>
          </p:cNvSpPr>
          <p:nvPr>
            <p:ph idx="1"/>
          </p:nvPr>
        </p:nvSpPr>
        <p:spPr/>
        <p:txBody>
          <a:bodyPr/>
          <a:lstStyle/>
          <a:p>
            <a:pPr marL="109728" indent="0">
              <a:buNone/>
            </a:pPr>
            <a:endParaRPr lang="en-US" dirty="0"/>
          </a:p>
        </p:txBody>
      </p:sp>
      <p:pic>
        <p:nvPicPr>
          <p:cNvPr id="2050" name="Picture 2" descr="http://www.webdesignstuff.co.uk/work/hp005/coursework/poetry/images/lark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8" y="2362200"/>
            <a:ext cx="8174182" cy="4243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9600" y="3048000"/>
            <a:ext cx="4261103" cy="2031325"/>
          </a:xfrm>
          <a:prstGeom prst="rect">
            <a:avLst/>
          </a:prstGeom>
          <a:noFill/>
        </p:spPr>
        <p:txBody>
          <a:bodyPr wrap="none" rtlCol="0">
            <a:spAutoFit/>
          </a:bodyPr>
          <a:lstStyle/>
          <a:p>
            <a:r>
              <a:rPr lang="en-US" b="1" dirty="0" err="1">
                <a:solidFill>
                  <a:schemeClr val="bg1"/>
                </a:solidFill>
              </a:rPr>
              <a:t>Annus</a:t>
            </a:r>
            <a:r>
              <a:rPr lang="en-US" b="1" dirty="0">
                <a:solidFill>
                  <a:schemeClr val="bg1"/>
                </a:solidFill>
              </a:rPr>
              <a:t> </a:t>
            </a:r>
            <a:r>
              <a:rPr lang="en-US" b="1" dirty="0" smtClean="0">
                <a:solidFill>
                  <a:schemeClr val="bg1"/>
                </a:solidFill>
              </a:rPr>
              <a:t>Mirabilis</a:t>
            </a:r>
          </a:p>
          <a:p>
            <a:endParaRPr lang="en-US" dirty="0" smtClean="0">
              <a:solidFill>
                <a:schemeClr val="bg1"/>
              </a:solidFill>
            </a:endParaRPr>
          </a:p>
          <a:p>
            <a:r>
              <a:rPr lang="en-US" dirty="0" smtClean="0">
                <a:solidFill>
                  <a:schemeClr val="bg1"/>
                </a:solidFill>
              </a:rPr>
              <a:t>Sexual </a:t>
            </a:r>
            <a:r>
              <a:rPr lang="en-US" dirty="0">
                <a:solidFill>
                  <a:schemeClr val="bg1"/>
                </a:solidFill>
              </a:rPr>
              <a:t>intercourse began</a:t>
            </a:r>
            <a:br>
              <a:rPr lang="en-US" dirty="0">
                <a:solidFill>
                  <a:schemeClr val="bg1"/>
                </a:solidFill>
              </a:rPr>
            </a:br>
            <a:r>
              <a:rPr lang="en-US" dirty="0">
                <a:solidFill>
                  <a:schemeClr val="bg1"/>
                </a:solidFill>
              </a:rPr>
              <a:t>In nineteen sixty-three</a:t>
            </a:r>
            <a:br>
              <a:rPr lang="en-US" dirty="0">
                <a:solidFill>
                  <a:schemeClr val="bg1"/>
                </a:solidFill>
              </a:rPr>
            </a:br>
            <a:r>
              <a:rPr lang="en-US" dirty="0">
                <a:solidFill>
                  <a:schemeClr val="bg1"/>
                </a:solidFill>
              </a:rPr>
              <a:t>(which was rather late for me) -</a:t>
            </a:r>
            <a:br>
              <a:rPr lang="en-US" dirty="0">
                <a:solidFill>
                  <a:schemeClr val="bg1"/>
                </a:solidFill>
              </a:rPr>
            </a:br>
            <a:r>
              <a:rPr lang="en-US" dirty="0">
                <a:solidFill>
                  <a:schemeClr val="bg1"/>
                </a:solidFill>
              </a:rPr>
              <a:t>Between the end of the "Chatterley" ban</a:t>
            </a:r>
            <a:br>
              <a:rPr lang="en-US" dirty="0">
                <a:solidFill>
                  <a:schemeClr val="bg1"/>
                </a:solidFill>
              </a:rPr>
            </a:br>
            <a:r>
              <a:rPr lang="en-US" dirty="0">
                <a:solidFill>
                  <a:schemeClr val="bg1"/>
                </a:solidFill>
              </a:rPr>
              <a:t>And the Beatles' first LP.</a:t>
            </a:r>
          </a:p>
        </p:txBody>
      </p:sp>
    </p:spTree>
    <p:extLst>
      <p:ext uri="{BB962C8B-B14F-4D97-AF65-F5344CB8AC3E}">
        <p14:creationId xmlns:p14="http://schemas.microsoft.com/office/powerpoint/2010/main" val="1713103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95800" y="1847088"/>
            <a:ext cx="4343400" cy="4325112"/>
          </a:xfrm>
        </p:spPr>
        <p:txBody>
          <a:bodyPr>
            <a:normAutofit fontScale="92500" lnSpcReduction="10000"/>
          </a:bodyPr>
          <a:lstStyle/>
          <a:p>
            <a:pPr marL="109728" indent="0">
              <a:buNone/>
            </a:pPr>
            <a:r>
              <a:rPr lang="en-US" dirty="0" smtClean="0"/>
              <a:t>“In the modern view, unbridled personal freedom is the only good to be pursued; any obstacle to it is a problem to be overcome.”</a:t>
            </a:r>
          </a:p>
          <a:p>
            <a:pPr marL="109728" indent="0">
              <a:buNone/>
            </a:pPr>
            <a:endParaRPr lang="en-US" dirty="0"/>
          </a:p>
          <a:p>
            <a:pPr marL="109728" indent="0">
              <a:buNone/>
            </a:pPr>
            <a:r>
              <a:rPr lang="en-US" dirty="0" smtClean="0"/>
              <a:t>“The only permissible judgment in polite society is that no judgment is permissible.”</a:t>
            </a:r>
          </a:p>
          <a:p>
            <a:pPr marL="109728" indent="0">
              <a:buNone/>
            </a:pPr>
            <a:endParaRPr lang="en-US" dirty="0"/>
          </a:p>
        </p:txBody>
      </p:sp>
      <p:pic>
        <p:nvPicPr>
          <p:cNvPr id="4098" name="Picture 2" descr="http://www.britsattheirbest.com/blog_dalry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78013"/>
            <a:ext cx="3714750" cy="398938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378036" y="1857231"/>
            <a:ext cx="4384964" cy="4524315"/>
          </a:xfrm>
          <a:prstGeom prst="rect">
            <a:avLst/>
          </a:prstGeom>
          <a:solidFill>
            <a:schemeClr val="tx2">
              <a:lumMod val="20000"/>
              <a:lumOff val="80000"/>
            </a:schemeClr>
          </a:solidFill>
          <a:ln>
            <a:solidFill>
              <a:schemeClr val="accent1"/>
            </a:solidFill>
          </a:ln>
        </p:spPr>
        <p:txBody>
          <a:bodyPr wrap="square">
            <a:spAutoFit/>
          </a:bodyPr>
          <a:lstStyle/>
          <a:p>
            <a:pPr marL="109728" indent="0">
              <a:buNone/>
            </a:pPr>
            <a:r>
              <a:rPr lang="en-US" sz="3200" dirty="0"/>
              <a:t>“Having been issued the false prospectus of happiness through unlimited sex, modern man concludes, when he is not happy with his life that his sex has not been unlimited enough.”</a:t>
            </a:r>
          </a:p>
        </p:txBody>
      </p:sp>
    </p:spTree>
    <p:extLst>
      <p:ext uri="{BB962C8B-B14F-4D97-AF65-F5344CB8AC3E}">
        <p14:creationId xmlns:p14="http://schemas.microsoft.com/office/powerpoint/2010/main" val="30703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Souls in Transition</a:t>
            </a:r>
            <a:endParaRPr lang="en-US" dirty="0"/>
          </a:p>
        </p:txBody>
      </p:sp>
      <p:sp>
        <p:nvSpPr>
          <p:cNvPr id="3" name="Content Placeholder 2"/>
          <p:cNvSpPr>
            <a:spLocks noGrp="1"/>
          </p:cNvSpPr>
          <p:nvPr>
            <p:ph idx="1"/>
          </p:nvPr>
        </p:nvSpPr>
        <p:spPr>
          <a:xfrm>
            <a:off x="457200" y="2249424"/>
            <a:ext cx="5486400" cy="2398776"/>
          </a:xfrm>
        </p:spPr>
        <p:txBody>
          <a:bodyPr>
            <a:normAutofit fontScale="92500" lnSpcReduction="20000"/>
          </a:bodyPr>
          <a:lstStyle/>
          <a:p>
            <a:pPr marL="109728" indent="0">
              <a:buNone/>
            </a:pPr>
            <a:r>
              <a:rPr lang="en-US" dirty="0" smtClean="0"/>
              <a:t>“Most emerging adults [18-24] have great difficulty grasping the idea that a reality that is objective to their own awareness or construction of it may exist that could have significant bearing on their lives”</a:t>
            </a:r>
            <a:endParaRPr lang="en-US" dirty="0"/>
          </a:p>
        </p:txBody>
      </p:sp>
      <p:pic>
        <p:nvPicPr>
          <p:cNvPr id="5124" name="Picture 4" descr="http://www.lifeandleadership.com/storage/bi/generations/Smith-Souls-in-Trans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295400"/>
            <a:ext cx="2287548" cy="344977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22" name="Picture 2" descr="http://g-ecx.images-amazon.com/images/G/01/ciu/77/84/aa815e8c34b50ad8956e1c.L._V158355325_SX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55787"/>
            <a:ext cx="1905000" cy="126682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2168166"/>
            <a:ext cx="5562600" cy="452431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smtClean="0"/>
              <a:t>They are:</a:t>
            </a:r>
          </a:p>
          <a:p>
            <a:endParaRPr lang="en-US" sz="2400" dirty="0" smtClean="0"/>
          </a:p>
          <a:p>
            <a:pPr marL="742950" lvl="1" indent="-285750">
              <a:buFont typeface="Arial" pitchFamily="34" charset="0"/>
              <a:buChar char="•"/>
            </a:pPr>
            <a:r>
              <a:rPr lang="en-US" sz="2400" dirty="0" smtClean="0"/>
              <a:t>Soft ontological anti-realists</a:t>
            </a:r>
          </a:p>
          <a:p>
            <a:pPr marL="742950" lvl="1" indent="-285750">
              <a:buFont typeface="Arial" pitchFamily="34" charset="0"/>
              <a:buChar char="•"/>
            </a:pPr>
            <a:r>
              <a:rPr lang="en-US" sz="2400" dirty="0" smtClean="0"/>
              <a:t>Epistemological skeptics</a:t>
            </a:r>
          </a:p>
          <a:p>
            <a:pPr marL="742950" lvl="1" indent="-285750">
              <a:buFont typeface="Arial" pitchFamily="34" charset="0"/>
              <a:buChar char="•"/>
            </a:pPr>
            <a:r>
              <a:rPr lang="en-US" sz="2400" dirty="0" err="1" smtClean="0"/>
              <a:t>Perspectivalists</a:t>
            </a:r>
            <a:endParaRPr lang="en-US" sz="2400" dirty="0" smtClean="0"/>
          </a:p>
          <a:p>
            <a:endParaRPr lang="en-US" sz="2400" dirty="0"/>
          </a:p>
          <a:p>
            <a:r>
              <a:rPr lang="en-US" sz="2400" dirty="0" smtClean="0"/>
              <a:t>“. </a:t>
            </a:r>
            <a:r>
              <a:rPr lang="en-US" sz="2400" dirty="0"/>
              <a:t>. . imprisoned in their own subjective selves, limited to their biased interpretations of their own sense perceptions, unable to know the real truth of anything beyond themselves.”</a:t>
            </a:r>
          </a:p>
          <a:p>
            <a:endParaRPr lang="en-US" sz="2400" dirty="0"/>
          </a:p>
        </p:txBody>
      </p:sp>
    </p:spTree>
    <p:extLst>
      <p:ext uri="{BB962C8B-B14F-4D97-AF65-F5344CB8AC3E}">
        <p14:creationId xmlns:p14="http://schemas.microsoft.com/office/powerpoint/2010/main" val="16137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429000" y="1352118"/>
            <a:ext cx="5257800" cy="4325112"/>
          </a:xfrm>
        </p:spPr>
        <p:txBody>
          <a:bodyPr/>
          <a:lstStyle/>
          <a:p>
            <a:pPr marL="109728" indent="0">
              <a:buNone/>
            </a:pPr>
            <a:r>
              <a:rPr lang="en-US" dirty="0" smtClean="0"/>
              <a:t>“When young people want to praise themselves, they describe themselves as ‘non-judgmental.’ For them, the highest form of morality is amorality.”</a:t>
            </a:r>
            <a:endParaRPr lang="en-US" dirty="0"/>
          </a:p>
        </p:txBody>
      </p:sp>
      <p:pic>
        <p:nvPicPr>
          <p:cNvPr id="3074" name="Picture 2" descr="http://www.brianmicklethwait.com/images/uploads/DalrympleOurCultureWhatsLe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52118"/>
            <a:ext cx="2571692" cy="37532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1.bp.blogspot.com/-VdHL2H5AmQU/ULzV4VEiVwI/AAAAAAAANUI/nfyuRtkgDL0/s1600/T+Dalrymp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4114800"/>
            <a:ext cx="361632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49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066800"/>
          </a:xfrm>
        </p:spPr>
        <p:txBody>
          <a:bodyPr/>
          <a:lstStyle/>
          <a:p>
            <a:r>
              <a:rPr lang="en-US" dirty="0" smtClean="0"/>
              <a:t>The Great Divide</a:t>
            </a:r>
            <a:endParaRPr lang="en-US" dirty="0"/>
          </a:p>
        </p:txBody>
      </p:sp>
      <p:sp>
        <p:nvSpPr>
          <p:cNvPr id="4" name="Content Placeholder 3"/>
          <p:cNvSpPr>
            <a:spLocks noGrp="1"/>
          </p:cNvSpPr>
          <p:nvPr>
            <p:ph sz="half" idx="1"/>
          </p:nvPr>
        </p:nvSpPr>
        <p:spPr>
          <a:xfrm>
            <a:off x="381000" y="1524000"/>
            <a:ext cx="4038600" cy="5181600"/>
          </a:xfrm>
          <a:solidFill>
            <a:schemeClr val="bg2">
              <a:lumMod val="90000"/>
            </a:schemeClr>
          </a:solidFill>
          <a:ln>
            <a:solidFill>
              <a:schemeClr val="accent1"/>
            </a:solidFill>
          </a:ln>
        </p:spPr>
        <p:txBody>
          <a:bodyPr>
            <a:normAutofit fontScale="92500" lnSpcReduction="10000"/>
          </a:bodyPr>
          <a:lstStyle/>
          <a:p>
            <a:pPr marL="109728" indent="0">
              <a:buNone/>
            </a:pPr>
            <a:r>
              <a:rPr lang="en-US" b="1" dirty="0" smtClean="0"/>
              <a:t>Conjugal marriage view</a:t>
            </a:r>
          </a:p>
          <a:p>
            <a:pPr marL="109728" indent="0">
              <a:buNone/>
            </a:pPr>
            <a:endParaRPr lang="en-US" dirty="0"/>
          </a:p>
          <a:p>
            <a:pPr marL="109728" indent="0">
              <a:buNone/>
            </a:pPr>
            <a:r>
              <a:rPr lang="en-US" dirty="0" smtClean="0"/>
              <a:t>“Marriage is intrinsically a sexual union of husband and wife, because these are the only unions that can make new life and connect those children in love to their co-creators, their mother and father.”</a:t>
            </a:r>
          </a:p>
          <a:p>
            <a:pPr marL="109728" indent="0">
              <a:buNone/>
            </a:pPr>
            <a:endParaRPr lang="en-US" dirty="0"/>
          </a:p>
          <a:p>
            <a:pPr marL="109728" indent="0">
              <a:buNone/>
            </a:pPr>
            <a:r>
              <a:rPr lang="en-US" dirty="0" smtClean="0"/>
              <a:t>“Marital unions are those capable of uniting goods that otherwise tend to fragment, with high social costs: sex, love, caretaking, babies, and mothers and fathers.”</a:t>
            </a:r>
          </a:p>
          <a:p>
            <a:pPr marL="109728" indent="0">
              <a:buNone/>
            </a:pPr>
            <a:endParaRPr lang="en-US" dirty="0"/>
          </a:p>
          <a:p>
            <a:pPr marL="109728" indent="0">
              <a:buNone/>
            </a:pPr>
            <a:r>
              <a:rPr lang="en-US" dirty="0" smtClean="0"/>
              <a:t>Maggie Gallagher, in </a:t>
            </a:r>
            <a:r>
              <a:rPr lang="en-US" dirty="0" err="1" smtClean="0"/>
              <a:t>Corvino</a:t>
            </a:r>
            <a:r>
              <a:rPr lang="en-US" dirty="0" smtClean="0"/>
              <a:t> and Gallagher, </a:t>
            </a:r>
            <a:r>
              <a:rPr lang="en-US" i="1" dirty="0" smtClean="0"/>
              <a:t>Debating Same-Sex Marriage </a:t>
            </a:r>
            <a:r>
              <a:rPr lang="en-US" dirty="0" smtClean="0"/>
              <a:t>(OUP, 2012) </a:t>
            </a:r>
            <a:endParaRPr lang="en-US" dirty="0"/>
          </a:p>
        </p:txBody>
      </p:sp>
      <p:sp>
        <p:nvSpPr>
          <p:cNvPr id="5" name="Content Placeholder 4"/>
          <p:cNvSpPr>
            <a:spLocks noGrp="1"/>
          </p:cNvSpPr>
          <p:nvPr>
            <p:ph sz="half" idx="2"/>
          </p:nvPr>
        </p:nvSpPr>
        <p:spPr>
          <a:xfrm>
            <a:off x="4648200" y="1524000"/>
            <a:ext cx="4038600" cy="5251387"/>
          </a:xfrm>
          <a:solidFill>
            <a:schemeClr val="bg2">
              <a:lumMod val="90000"/>
            </a:schemeClr>
          </a:solidFill>
          <a:ln>
            <a:solidFill>
              <a:schemeClr val="accent1"/>
            </a:solidFill>
          </a:ln>
        </p:spPr>
        <p:txBody>
          <a:bodyPr>
            <a:normAutofit fontScale="92500" lnSpcReduction="10000"/>
          </a:bodyPr>
          <a:lstStyle/>
          <a:p>
            <a:pPr marL="109728" indent="0">
              <a:buNone/>
            </a:pPr>
            <a:r>
              <a:rPr lang="en-US" b="1" dirty="0" smtClean="0"/>
              <a:t>Revisionist marriage view</a:t>
            </a:r>
          </a:p>
          <a:p>
            <a:pPr marL="109728" indent="0">
              <a:buNone/>
            </a:pPr>
            <a:endParaRPr lang="en-US" dirty="0"/>
          </a:p>
          <a:p>
            <a:pPr marL="109728" indent="0">
              <a:buNone/>
            </a:pPr>
            <a:r>
              <a:rPr lang="en-US" dirty="0" smtClean="0"/>
              <a:t>“Marriage is the union of two people who commit to romantic partnership and domestic life: essentially an emotional union, merely enhanced by whatever sexual activity the partners find agreeable.”</a:t>
            </a:r>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r>
              <a:rPr lang="en-US" dirty="0" err="1" smtClean="0"/>
              <a:t>Sherif</a:t>
            </a:r>
            <a:r>
              <a:rPr lang="en-US" dirty="0" smtClean="0"/>
              <a:t> </a:t>
            </a:r>
            <a:r>
              <a:rPr lang="en-US" dirty="0" err="1" smtClean="0"/>
              <a:t>Girgis</a:t>
            </a:r>
            <a:r>
              <a:rPr lang="en-US" dirty="0" smtClean="0"/>
              <a:t>, Ryan T. Anderson, and Robert P. George, </a:t>
            </a:r>
            <a:r>
              <a:rPr lang="en-US" i="1" dirty="0" smtClean="0"/>
              <a:t>What is Marriage? Woman and Man: A Defense </a:t>
            </a:r>
            <a:r>
              <a:rPr lang="en-US" dirty="0" smtClean="0"/>
              <a:t>(Encounter, 2012).</a:t>
            </a:r>
            <a:endParaRPr lang="en-US" dirty="0"/>
          </a:p>
        </p:txBody>
      </p:sp>
    </p:spTree>
    <p:extLst>
      <p:ext uri="{BB962C8B-B14F-4D97-AF65-F5344CB8AC3E}">
        <p14:creationId xmlns:p14="http://schemas.microsoft.com/office/powerpoint/2010/main" val="697308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10.chick-fil-A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8299040" cy="496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50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descr="Louie Giglio"/>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47750" y="3083719"/>
            <a:ext cx="2857500" cy="28575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endParaRPr lang="en-US"/>
          </a:p>
        </p:txBody>
      </p:sp>
      <p:pic>
        <p:nvPicPr>
          <p:cNvPr id="1026" name="Picture 2" descr="http://www.usmagazine.com/uploads/assets/articles/59464-president-obamas-inauguration-speech-2013-highlights/1358788602_barack-obama-inauguration-speech-46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133599"/>
            <a:ext cx="3429000" cy="439491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2462748"/>
            <a:ext cx="3810000" cy="3785652"/>
          </a:xfrm>
          <a:prstGeom prst="rect">
            <a:avLst/>
          </a:prstGeom>
          <a:solidFill>
            <a:schemeClr val="tx2">
              <a:lumMod val="40000"/>
              <a:lumOff val="60000"/>
            </a:schemeClr>
          </a:solidFill>
        </p:spPr>
        <p:txBody>
          <a:bodyPr wrap="square" rtlCol="0">
            <a:spAutoFit/>
          </a:bodyPr>
          <a:lstStyle/>
          <a:p>
            <a:r>
              <a:rPr lang="en-US" sz="4800" dirty="0" smtClean="0"/>
              <a:t>Seneca</a:t>
            </a:r>
          </a:p>
          <a:p>
            <a:endParaRPr lang="en-US" sz="4800" dirty="0" smtClean="0"/>
          </a:p>
          <a:p>
            <a:r>
              <a:rPr lang="en-US" sz="4800" dirty="0" smtClean="0"/>
              <a:t>Selma</a:t>
            </a:r>
          </a:p>
          <a:p>
            <a:endParaRPr lang="en-US" sz="4800" dirty="0"/>
          </a:p>
          <a:p>
            <a:r>
              <a:rPr lang="en-US" sz="4800" dirty="0" smtClean="0"/>
              <a:t>Stonewall</a:t>
            </a:r>
            <a:endParaRPr lang="en-US" sz="4800" dirty="0"/>
          </a:p>
        </p:txBody>
      </p:sp>
    </p:spTree>
    <p:extLst>
      <p:ext uri="{BB962C8B-B14F-4D97-AF65-F5344CB8AC3E}">
        <p14:creationId xmlns:p14="http://schemas.microsoft.com/office/powerpoint/2010/main" val="176889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b.pbsstatic.com/l/99/9399/978066422939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2590800" cy="38862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http://photo.goodreads.com/books/1172461907l/17846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590800"/>
            <a:ext cx="2667000" cy="399501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rmAutofit fontScale="90000"/>
          </a:bodyPr>
          <a:lstStyle/>
          <a:p>
            <a:pPr algn="ctr"/>
            <a:r>
              <a:rPr lang="en-US" dirty="0" smtClean="0"/>
              <a:t>Cultural Context/</a:t>
            </a:r>
            <a:r>
              <a:rPr lang="en-US" dirty="0" err="1" smtClean="0"/>
              <a:t>Accommodationist</a:t>
            </a:r>
            <a:r>
              <a:rPr lang="en-US" dirty="0" smtClean="0"/>
              <a:t> Approach</a:t>
            </a:r>
            <a:endParaRPr lang="en-US" dirty="0"/>
          </a:p>
        </p:txBody>
      </p:sp>
    </p:spTree>
    <p:extLst>
      <p:ext uri="{BB962C8B-B14F-4D97-AF65-F5344CB8AC3E}">
        <p14:creationId xmlns:p14="http://schemas.microsoft.com/office/powerpoint/2010/main" val="2781856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513" y="1295400"/>
            <a:ext cx="8458200" cy="1470025"/>
          </a:xfrm>
        </p:spPr>
        <p:txBody>
          <a:bodyPr>
            <a:normAutofit/>
          </a:bodyPr>
          <a:lstStyle/>
          <a:p>
            <a:pPr algn="ctr"/>
            <a:r>
              <a:rPr lang="en-US" b="1" dirty="0"/>
              <a:t>Human </a:t>
            </a:r>
            <a:r>
              <a:rPr lang="en-US" b="1" dirty="0" smtClean="0"/>
              <a:t>Sexuality—The </a:t>
            </a:r>
            <a:r>
              <a:rPr lang="en-US" b="1" dirty="0"/>
              <a:t>Cultural and Ecclesiological Landscape</a:t>
            </a:r>
            <a:endParaRPr lang="en-US" dirty="0"/>
          </a:p>
        </p:txBody>
      </p:sp>
      <p:sp>
        <p:nvSpPr>
          <p:cNvPr id="3" name="Subtitle 2"/>
          <p:cNvSpPr>
            <a:spLocks noGrp="1"/>
          </p:cNvSpPr>
          <p:nvPr>
            <p:ph type="subTitle" idx="1"/>
          </p:nvPr>
        </p:nvSpPr>
        <p:spPr>
          <a:xfrm>
            <a:off x="457200" y="4128538"/>
            <a:ext cx="6858000" cy="2348462"/>
          </a:xfrm>
        </p:spPr>
        <p:txBody>
          <a:bodyPr>
            <a:normAutofit fontScale="92500" lnSpcReduction="20000"/>
          </a:bodyPr>
          <a:lstStyle/>
          <a:p>
            <a:r>
              <a:rPr lang="en-US" dirty="0" smtClean="0"/>
              <a:t>C. Ben Mitchell, PhD</a:t>
            </a:r>
          </a:p>
          <a:p>
            <a:r>
              <a:rPr lang="en-US" dirty="0" smtClean="0"/>
              <a:t>Graves Professor of Moral Philosophy</a:t>
            </a:r>
          </a:p>
          <a:p>
            <a:r>
              <a:rPr lang="en-US" dirty="0" smtClean="0"/>
              <a:t>Union University</a:t>
            </a:r>
          </a:p>
          <a:p>
            <a:endParaRPr lang="en-US" dirty="0"/>
          </a:p>
          <a:p>
            <a:r>
              <a:rPr lang="en-US" dirty="0" smtClean="0"/>
              <a:t>Adjunct Professor of Bioethics</a:t>
            </a:r>
          </a:p>
          <a:p>
            <a:r>
              <a:rPr lang="en-US" dirty="0" smtClean="0"/>
              <a:t>Trinity Graduate School</a:t>
            </a:r>
          </a:p>
          <a:p>
            <a:r>
              <a:rPr lang="en-US" dirty="0" smtClean="0"/>
              <a:t>Trinity Evangelical Divinity School</a:t>
            </a:r>
          </a:p>
          <a:p>
            <a:endParaRPr lang="en-US" dirty="0" smtClean="0"/>
          </a:p>
        </p:txBody>
      </p:sp>
    </p:spTree>
    <p:extLst>
      <p:ext uri="{BB962C8B-B14F-4D97-AF65-F5344CB8AC3E}">
        <p14:creationId xmlns:p14="http://schemas.microsoft.com/office/powerpoint/2010/main" val="729673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Natural Law-Consequentialist Approach</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050" name="Picture 2" descr="http://images.betterworldbooks.com/076/The-Case-for-Marriage-978076790632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04213"/>
            <a:ext cx="2514600" cy="38784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http://brandonvogt.com/wp-content/uploads/What-Is-Marriage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5780" y="2576679"/>
            <a:ext cx="2603205" cy="38984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30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Separationist/Let’s Get On With It Approach</a:t>
            </a:r>
            <a:endParaRPr lang="en-US" dirty="0"/>
          </a:p>
        </p:txBody>
      </p:sp>
      <p:sp>
        <p:nvSpPr>
          <p:cNvPr id="3" name="Content Placeholder 2"/>
          <p:cNvSpPr>
            <a:spLocks noGrp="1"/>
          </p:cNvSpPr>
          <p:nvPr>
            <p:ph sz="half" idx="1"/>
          </p:nvPr>
        </p:nvSpPr>
        <p:spPr>
          <a:xfrm>
            <a:off x="155575" y="2249424"/>
            <a:ext cx="4340225" cy="4525963"/>
          </a:xfrm>
          <a:solidFill>
            <a:schemeClr val="tx2">
              <a:lumMod val="60000"/>
              <a:lumOff val="40000"/>
            </a:schemeClr>
          </a:solidFill>
        </p:spPr>
        <p:txBody>
          <a:bodyPr/>
          <a:lstStyle/>
          <a:p>
            <a:endParaRPr lang="en-US" dirty="0"/>
          </a:p>
        </p:txBody>
      </p:sp>
      <p:sp>
        <p:nvSpPr>
          <p:cNvPr id="4" name="Content Placeholder 3"/>
          <p:cNvSpPr>
            <a:spLocks noGrp="1"/>
          </p:cNvSpPr>
          <p:nvPr>
            <p:ph sz="half" idx="2"/>
          </p:nvPr>
        </p:nvSpPr>
        <p:spPr>
          <a:xfrm>
            <a:off x="4648200" y="2249424"/>
            <a:ext cx="4343400" cy="4525963"/>
          </a:xfrm>
          <a:solidFill>
            <a:schemeClr val="tx2">
              <a:lumMod val="60000"/>
              <a:lumOff val="40000"/>
            </a:schemeClr>
          </a:solidFill>
        </p:spPr>
        <p:txBody>
          <a:bodyPr/>
          <a:lstStyle/>
          <a:p>
            <a:endParaRPr lang="en-US" dirty="0"/>
          </a:p>
        </p:txBody>
      </p:sp>
      <p:sp>
        <p:nvSpPr>
          <p:cNvPr id="5" name="AutoShape 2" descr="data:image/jpeg;base64,/9j/4AAQSkZJRgABAQAAAQABAAD/2wCEAAkGBwgHBgkIBwgKCgkLDRYPDQwMDRsUFRAWIB0iIiAdHx8kKDQsJCYxJx8fLT0tMTU3Ojo6Iys/RD84QzQ5OjcBCgoKDQwNGg8PGjclHyU3Nzc3Nzc3Nzc3Nzc3Nzc3Nzc3Nzc3Nzc3Nzc3Nzc3Nzc3Nzc3Nzc3Nzc3Nzc3Nzc3N//AABEIAFoAawMBIgACEQEDEQH/xAAbAAADAAMBAQAAAAAAAAAAAAAEBQYCAwcAAf/EAEMQAAIBAwICBgcEBwUJAAAAAAECAwAEEQUhEjEGEyJBUWEUMnGBkaGxI3LB0RUkMzRCUmJjkrLh8BYlJlOCk6LS4v/EABkBAAIDAQAAAAAAAAAAAAAAAAMEAQIFAP/EACIRAAICAwADAAIDAAAAAAAAAAABAhEDITEEEkETIjJhkf/aAAwDAQACEQMRAD8Arr+GwhIgtwesSYBd89lUJ388mknRC4S1u3mZWZwjsFB79uflzrXDf6jNcyx35jMkYY8XVKHBA5FudH9FLC21d+tTTlgZVPEPSmCtyHeGoSeyzX6jXVtdGqaXPEeBSvaVVONgDnI+FRFiuJ7w+CflVp0h0yLTbKWRbBonk7PGGUjGDtsc/KoyyO98fAAfP/Kqz6XhwYaXiSwEfDwDrMM4O5OCRUprnSKC1s/RraMTSkBZDyVcHPvNU3SfVJ10HS9M0eVHubkCIAqAY2K9pgfL6mpzTOh+pXkrI0fDHEeEyMB2j5d9dKSROLG5WyXbpLfPIT1EJBIPqkZ9+aMl6WW93JEt2nUOoxlG4h9KptQ6ARRJkzMW7+VQOvaItlcFEbI8a6M4yYSeKUVZb6ewnFy/GskfBlMchvXtPUi0uTnI/wDpqmuheqdV1unz5Ysn2ZHkeVVNiMadOfHH1Nc1TKRegbU/3iL7tCmjNS/eY/uUI1BfQq4YD1x7a3yHtmtC/tF9tbpT9o1QSdIiT/h69uXiAMsrHjYji5HatnQILDcRpcSKoZOKPG4OTyPnRV6bSToMk9sgVmQh98kHBz9aS9HdXtrJWaSANLFEqxHOMHJyc+/NM/RT4VnT5V/RwbiPFn1e721zi0GIb9vHH1aqXVOkD63p8qyxKrQn1lOxBIxU9EOGwum8T+LVWTtl46QI0dqvSzRo7QkqtsZJGJJGcHJ8uQFXsWo2nF1IlCyEZCsCM+zNSugo1/rPWyKqtb2pRSAP4iP/AFpn+g2jvRcSXU0q8Qb7STOPIDHKgzexvDH9TbrVwiwkBsse6uUdLGCzAEdttzmnl9G+tdK9RUTFUt9oI2XiTPmMipfX4rj0qQzRhEQhQQvCD7BXQjuycstUItJZzrkAiJBaUDaunWe+mzZ8VH0rnnRC1kuNfR1XsQBpHPgMYHzIro9sv+62+8n4UxMTgA6l+9r9yhGo3UR+uD7lBuKWfRhcNaD7VfaK2TftWrCMfap94V9n/atUWcXcN9ZDTpbSzvZliCZZriHhERJADEAnPLurBLa16kCC7sHb+mbGf7wBpNbSFrDUHYchEPixr5by2EzYktzxnnwsd6NIXHOFjtJ16lYSzL2RIGzv5UGw4dLlPi35/nWyJeG2kwCF61eHI3xvWN1hdK27wp/8R+dci3w3dFZRFeSRn1nQfLNMr7U42bC3iRtvw8bKAfcdyPZUtZ3jRX8Mz8AA7HEAAc898ewimWt6VY3FtBdJaq8oUfaISrY79wRQZfy2O4X+uiQ0+S+s+lMk1zLA4uGbLx7A+GKXdLtQa4uih5KfjWV/bw2V48k5UKBlFRiSWz7aA0i3k1/pFbwOCyu/E43PZHMbePL30WKt2BySpUE9C7KVrqe6TKwQRkOf5i3IfIn3CreBMaZ7XT6LWrTrSGy0u6gjEQBkBAiORyoxE4dPUf2i/QVaTsEuifURi9/6KGSCS4kEcKlmPcKN1Ifrrfdp10RslaQzyY8vpSs50rGYQ9nRMzWNzayZlhbskE8ODQksiu5YZwfEYNdL1LTkbrGIHID5VBXOmjr37WMHGPZQo597QV4NaCrYkaJqJ7zcQrt8aCiZkk7ByeLbG+9NYbVptCvwFOZNQ22xsF2rVZ6JPAEF5KvFzKruTnYb+NaSg5cMxzUejOweSTSg0pBbrcbeQr0sbtpojRCWZxgAf0iibVIILcQtGRHniDE535b0dCnC++CAOzjwosfGf1g5Z18Qih00nV4rZ0HUraSM5/mYlR9KTavLrGlZt1RprQbKwO6jwNPukF7+jtW0+7HqLxxyj+zbhz8Dwn3URqGGl4VLFSM7bg0DNH1n/Q3479sdrpx+4E80rS3L5JOcZzRnR/Uf0bqaMmBxgqW718D8af6noZDSSkHBJxtSc9HLiO3F2wPE24B8O6rxXutA5v02y2088Wl3EhHrTD/DTBiRZRZ5mQVznS9V1PT+O1jPW2zNxdVJvg8tjzFWkWsQ3lrDFwNDOkgLq249xqrxyohTVmu+7eoMo8BTjT7s2sfCnOp+/umhu5eFBnx8qDOryYwWYZ8qUlBPo3GbXCmv9el4njLHn+ApFPc9bKz8frUli1F5ZJjdOuA+EIGNvOszcQZ/bH4VX8CRb87LfoyzywSS3AHH1hVDjGU5A++jbmRHYwzHs5A4xzAPI+4isk4I9Qlt8BQ0CtGB/SSDj2ZWh79hLauzD7ZQynzIwfwzW9CCjGjDnL2dm7iPEkUwHHx9odzg94pXrGq6hKj2XRu3Lsg4ZL6TaNMdy59Y+fIU0hRL/Tomk3PD6w5g1shWc8Nvwhs9lSu3yqXSRy2Teg9HL8wm1v7pZ2mkMpdiSV5cW5prZX8JvTaNvCZHWBx/S2MflT68sb1LH0fSzGjSHEs8jEEDv4RikV9p2m280Eb3Ho7QYC8Pfjl79udZ85wyN29fDSx4540qVt9GclrbgAGPLHuPdUR016S2dtbPaadOkt4HA7A4ljwd8nlnuxVRc6rbSK6wtO7sCAYBxEe/GBUY3RjSpb6JVhubdeIlxO+Q/hjvzV8U4pesQWbHNv3n/gps5zN1M8kIWRwW4RuGHfiqyO1VobSVcF7heBc95Jzn3DJ91Zy6fBDqdgkUYEYQqB5UcqxnW44IgFitIi+ByDN/o00lQm3YmvoY7W46kvjO/a34V8TSyTglthcQrxqy8SjvPlWOsmWSxutQmJV72UhM/wAMOcD4gD4+dB205trOa1By6MoQZ5cX+jSnkwXUhrx5vjEskjzWs+Q+0g7XLfbaheob/myf3jRjo9vbSQyAdss4x5NisUOUXccv5aHzgWr6dg6QM1sttqSZ/VpMyY7422b8D7q9ccLXEbxEFJTwsPaDg/h8KKvwH0y8VwGBhfY7/wAJqe6OszWVjxMT2V5n2Vpmaxr0fkIglgPOJyAKqdOsxEvXSY42G3kKndBA9NvzgZ4h9KpIyfRhufVpTy5NRSQ54cU5Nv4ZXN0qDC7ef+VSPSe8vI2hNpDAMtgtKwB+dMNYZlVOFiMsc4POojpszLpsJViCWOSDSCVujSWkH6hqLx4F5rNvCQuSsI4seQyRv7qXRXNrdXAkikvrpskiSR+BM7dw5jyqevI09AVuBc8PPFF6DtapjamcWJNi2bM0tFncTRhILh2A6s5z+FKzqBit9cvjs2OFPLbb61o1In9Hx7n11+tLtXJGlXYB53CZ8+VPWZhn00uUD2NquAoUSMB3AbClFqhOn3GoOuWecAZ8MH8/lXulBJ1ebJ5BR8qYxgf7Jx7dz/4TQcitMNj1ROyRzejH7M5Db8IJwCa0L6SAALe4/wC2apuju+lITuTdDJPf2RVNGBwDaknkrVDihe7P/9k="/>
          <p:cNvSpPr>
            <a:spLocks noChangeAspect="1" noChangeArrowheads="1"/>
          </p:cNvSpPr>
          <p:nvPr/>
        </p:nvSpPr>
        <p:spPr bwMode="auto">
          <a:xfrm>
            <a:off x="155575" y="-411163"/>
            <a:ext cx="101917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www.worldmag.com/media/images/content/300_300_/dalrymp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97" y="2453612"/>
            <a:ext cx="2868268" cy="2418907"/>
          </a:xfrm>
          <a:prstGeom prst="rect">
            <a:avLst/>
          </a:prstGeom>
          <a:noFill/>
          <a:ln>
            <a:solidFill>
              <a:schemeClr val="accent1"/>
            </a:solidFill>
          </a:ln>
          <a:scene3d>
            <a:camera prst="orthographicFront">
              <a:rot lat="0" lon="10500000" rev="0"/>
            </a:camera>
            <a:lightRig rig="threePt" dir="t"/>
          </a:scene3d>
          <a:extLst>
            <a:ext uri="{909E8E84-426E-40DD-AFC4-6F175D3DCCD1}">
              <a14:hiddenFill xmlns:a14="http://schemas.microsoft.com/office/drawing/2010/main">
                <a:solidFill>
                  <a:srgbClr val="FFFFFF"/>
                </a:solidFill>
              </a14:hiddenFill>
            </a:ext>
          </a:extLst>
        </p:spPr>
      </p:pic>
      <p:pic>
        <p:nvPicPr>
          <p:cNvPr id="3082" name="Picture 10" descr="http://css.patheos.com.s3.amazonaws.com/wpimg/patheo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696" y="5892365"/>
            <a:ext cx="2018504" cy="67283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i2.cdn.turner.com/cnn/dam/assets/130112101210-matthew-lee-anderson-headshot-left-tea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3263" y="2514600"/>
            <a:ext cx="3783537" cy="2209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88" name="Picture 16" descr="CN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 y="-1274763"/>
            <a:ext cx="11334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N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3310" y="5784150"/>
            <a:ext cx="1133475" cy="781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70539" y="4872519"/>
            <a:ext cx="3967753" cy="646331"/>
          </a:xfrm>
          <a:prstGeom prst="rect">
            <a:avLst/>
          </a:prstGeom>
          <a:noFill/>
        </p:spPr>
        <p:txBody>
          <a:bodyPr wrap="none" rtlCol="0">
            <a:spAutoFit/>
          </a:bodyPr>
          <a:lstStyle/>
          <a:p>
            <a:r>
              <a:rPr lang="en-US" dirty="0" smtClean="0">
                <a:solidFill>
                  <a:schemeClr val="bg1"/>
                </a:solidFill>
              </a:rPr>
              <a:t>My Take: Christians Ought to </a:t>
            </a:r>
          </a:p>
          <a:p>
            <a:r>
              <a:rPr lang="en-US" dirty="0" smtClean="0">
                <a:solidFill>
                  <a:schemeClr val="bg1"/>
                </a:solidFill>
              </a:rPr>
              <a:t>Shrug Off Inaugural Pastor Rejection</a:t>
            </a:r>
            <a:endParaRPr lang="en-US" dirty="0">
              <a:solidFill>
                <a:schemeClr val="bg1"/>
              </a:solidFill>
            </a:endParaRPr>
          </a:p>
        </p:txBody>
      </p:sp>
      <p:sp>
        <p:nvSpPr>
          <p:cNvPr id="9" name="TextBox 8"/>
          <p:cNvSpPr txBox="1"/>
          <p:nvPr/>
        </p:nvSpPr>
        <p:spPr>
          <a:xfrm>
            <a:off x="316085" y="5137819"/>
            <a:ext cx="3618298" cy="646331"/>
          </a:xfrm>
          <a:prstGeom prst="rect">
            <a:avLst/>
          </a:prstGeom>
          <a:noFill/>
        </p:spPr>
        <p:txBody>
          <a:bodyPr wrap="none" rtlCol="0">
            <a:spAutoFit/>
          </a:bodyPr>
          <a:lstStyle/>
          <a:p>
            <a:r>
              <a:rPr lang="en-US" dirty="0" smtClean="0">
                <a:solidFill>
                  <a:schemeClr val="bg1"/>
                </a:solidFill>
              </a:rPr>
              <a:t>Is it Time for Evangelicals to Stop</a:t>
            </a:r>
          </a:p>
          <a:p>
            <a:r>
              <a:rPr lang="en-US" dirty="0" smtClean="0">
                <a:solidFill>
                  <a:schemeClr val="bg1"/>
                </a:solidFill>
              </a:rPr>
              <a:t>Opposing Gay Marriage?</a:t>
            </a:r>
            <a:endParaRPr lang="en-US" dirty="0">
              <a:solidFill>
                <a:schemeClr val="bg1"/>
              </a:solidFill>
            </a:endParaRPr>
          </a:p>
        </p:txBody>
      </p:sp>
      <p:pic>
        <p:nvPicPr>
          <p:cNvPr id="3094" name="Picture 22"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762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325" y="762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725" y="2286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25" y="3810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525" y="5334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925" y="68580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773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Prophetic/Pastoral Witness </a:t>
            </a:r>
            <a:br>
              <a:rPr lang="en-US" dirty="0" smtClean="0"/>
            </a:br>
            <a:r>
              <a:rPr lang="en-US" dirty="0" smtClean="0"/>
              <a:t>Approach</a:t>
            </a:r>
            <a:endParaRPr lang="en-US" dirty="0"/>
          </a:p>
        </p:txBody>
      </p:sp>
      <p:sp>
        <p:nvSpPr>
          <p:cNvPr id="3" name="Content Placeholder 2"/>
          <p:cNvSpPr>
            <a:spLocks noGrp="1"/>
          </p:cNvSpPr>
          <p:nvPr>
            <p:ph sz="half" idx="1"/>
          </p:nvPr>
        </p:nvSpPr>
        <p:spPr>
          <a:xfrm>
            <a:off x="457200" y="2251363"/>
            <a:ext cx="4038600" cy="4525963"/>
          </a:xfrm>
        </p:spPr>
        <p:txBody>
          <a:bodyPr/>
          <a:lstStyle/>
          <a:p>
            <a:endParaRPr lang="en-US"/>
          </a:p>
        </p:txBody>
      </p:sp>
      <p:sp>
        <p:nvSpPr>
          <p:cNvPr id="4" name="Content Placeholder 3"/>
          <p:cNvSpPr>
            <a:spLocks noGrp="1"/>
          </p:cNvSpPr>
          <p:nvPr>
            <p:ph sz="half" idx="2"/>
          </p:nvPr>
        </p:nvSpPr>
        <p:spPr>
          <a:xfrm>
            <a:off x="3733800" y="2636837"/>
            <a:ext cx="4953000" cy="4525963"/>
          </a:xfrm>
        </p:spPr>
        <p:txBody>
          <a:bodyPr/>
          <a:lstStyle/>
          <a:p>
            <a:pPr marL="109728" indent="0">
              <a:buNone/>
            </a:pPr>
            <a:r>
              <a:rPr lang="en-US" dirty="0" smtClean="0"/>
              <a:t>“Have you not read that he who created them from the beginning made them male and female, and said, ‘Therefore a man shall leave his father and mother and hold fast to his wife, and the two shall become one flesh’? So they are no longer two but one flesh. What therefore God has joined together, let not man separate.”</a:t>
            </a:r>
          </a:p>
          <a:p>
            <a:pPr marL="109728" indent="0">
              <a:buNone/>
            </a:pPr>
            <a:endParaRPr lang="en-US" dirty="0" smtClean="0"/>
          </a:p>
          <a:p>
            <a:pPr marL="109728" indent="0">
              <a:buNone/>
            </a:pPr>
            <a:endParaRPr lang="en-US" dirty="0"/>
          </a:p>
          <a:p>
            <a:pPr marL="109728" indent="0">
              <a:buNone/>
            </a:pPr>
            <a:r>
              <a:rPr lang="en-US" dirty="0" smtClean="0"/>
              <a:t>Matthew 19:4-6 ESV</a:t>
            </a:r>
            <a:endParaRPr lang="en-US" dirty="0"/>
          </a:p>
        </p:txBody>
      </p:sp>
      <p:pic>
        <p:nvPicPr>
          <p:cNvPr id="6146" name="Picture 2" descr="http://upload.wikimedia.org/wikipedia/commons/thumb/4/4a/Spas_vsederzhitel_sinay.jpg/215px-Spas_vsederzhitel_sina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66999"/>
            <a:ext cx="2047875" cy="39624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35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Caveats</a:t>
            </a:r>
            <a:endParaRPr lang="en-US" dirty="0"/>
          </a:p>
        </p:txBody>
      </p:sp>
      <p:sp>
        <p:nvSpPr>
          <p:cNvPr id="3" name="Content Placeholder 2"/>
          <p:cNvSpPr>
            <a:spLocks noGrp="1"/>
          </p:cNvSpPr>
          <p:nvPr>
            <p:ph idx="1"/>
          </p:nvPr>
        </p:nvSpPr>
        <p:spPr/>
        <p:txBody>
          <a:bodyPr/>
          <a:lstStyle/>
          <a:p>
            <a:r>
              <a:rPr lang="en-US" dirty="0" smtClean="0"/>
              <a:t>Our anthropology requires charity</a:t>
            </a:r>
          </a:p>
          <a:p>
            <a:r>
              <a:rPr lang="en-US" dirty="0" smtClean="0"/>
              <a:t>Our language anticipates </a:t>
            </a:r>
            <a:r>
              <a:rPr lang="en-US" i="1" dirty="0" smtClean="0"/>
              <a:t>double </a:t>
            </a:r>
            <a:r>
              <a:rPr lang="en-US" i="1" dirty="0" err="1" smtClean="0"/>
              <a:t>entendres</a:t>
            </a:r>
            <a:endParaRPr lang="en-US" i="1" dirty="0" smtClean="0"/>
          </a:p>
          <a:p>
            <a:r>
              <a:rPr lang="en-US" dirty="0" smtClean="0"/>
              <a:t>Our calling demands compassion</a:t>
            </a:r>
          </a:p>
          <a:p>
            <a:r>
              <a:rPr lang="en-US" dirty="0" smtClean="0"/>
              <a:t>Our experience requires humility</a:t>
            </a:r>
          </a:p>
          <a:p>
            <a:r>
              <a:rPr lang="en-US" dirty="0" smtClean="0"/>
              <a:t>Our task calls for courage</a:t>
            </a:r>
          </a:p>
          <a:p>
            <a:r>
              <a:rPr lang="en-US" dirty="0" smtClean="0"/>
              <a:t>Our responsibility requires us to contextualize the question.</a:t>
            </a:r>
            <a:endParaRPr lang="en-US" dirty="0"/>
          </a:p>
        </p:txBody>
      </p:sp>
    </p:spTree>
    <p:extLst>
      <p:ext uri="{BB962C8B-B14F-4D97-AF65-F5344CB8AC3E}">
        <p14:creationId xmlns:p14="http://schemas.microsoft.com/office/powerpoint/2010/main" val="803612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914400"/>
            <a:ext cx="8229600" cy="1066800"/>
          </a:xfrm>
        </p:spPr>
        <p:txBody>
          <a:bodyPr>
            <a:normAutofit fontScale="90000"/>
          </a:bodyPr>
          <a:lstStyle/>
          <a:p>
            <a:pPr>
              <a:defRPr/>
            </a:pPr>
            <a:r>
              <a:rPr lang="en-US" dirty="0" smtClean="0"/>
              <a:t>Traditional Teaching on Sexuality and Marriage</a:t>
            </a:r>
          </a:p>
        </p:txBody>
      </p:sp>
      <p:sp>
        <p:nvSpPr>
          <p:cNvPr id="4099" name="Rectangle 3"/>
          <p:cNvSpPr>
            <a:spLocks noGrp="1" noChangeArrowheads="1"/>
          </p:cNvSpPr>
          <p:nvPr>
            <p:ph idx="1"/>
          </p:nvPr>
        </p:nvSpPr>
        <p:spPr>
          <a:xfrm>
            <a:off x="290945" y="2182091"/>
            <a:ext cx="8534400" cy="4648200"/>
          </a:xfrm>
        </p:spPr>
        <p:txBody>
          <a:bodyPr/>
          <a:lstStyle/>
          <a:p>
            <a:pPr>
              <a:lnSpc>
                <a:spcPct val="90000"/>
              </a:lnSpc>
              <a:spcBef>
                <a:spcPct val="40000"/>
              </a:spcBef>
              <a:defRPr/>
            </a:pPr>
            <a:r>
              <a:rPr lang="en-US" sz="2800" dirty="0" smtClean="0"/>
              <a:t>One should refrain from sexual activity until marriage (i.e., the wedding).</a:t>
            </a:r>
          </a:p>
          <a:p>
            <a:pPr>
              <a:lnSpc>
                <a:spcPct val="90000"/>
              </a:lnSpc>
              <a:spcBef>
                <a:spcPct val="40000"/>
              </a:spcBef>
              <a:defRPr/>
            </a:pPr>
            <a:r>
              <a:rPr lang="en-US" sz="2800" dirty="0" smtClean="0"/>
              <a:t>An essential and normal (though not the only) purpose of marriage is to produce children.</a:t>
            </a:r>
          </a:p>
          <a:p>
            <a:pPr>
              <a:lnSpc>
                <a:spcPct val="90000"/>
              </a:lnSpc>
              <a:spcBef>
                <a:spcPct val="40000"/>
              </a:spcBef>
              <a:defRPr/>
            </a:pPr>
            <a:r>
              <a:rPr lang="en-US" sz="2800" dirty="0" smtClean="0"/>
              <a:t>One should refrain from sexual activity with anyone but one’s spouse.</a:t>
            </a:r>
          </a:p>
          <a:p>
            <a:pPr>
              <a:lnSpc>
                <a:spcPct val="90000"/>
              </a:lnSpc>
              <a:spcBef>
                <a:spcPct val="40000"/>
              </a:spcBef>
              <a:defRPr/>
            </a:pPr>
            <a:r>
              <a:rPr lang="en-US" sz="2800" dirty="0" smtClean="0"/>
              <a:t>One should choose a spouse from the opposite sex.</a:t>
            </a:r>
          </a:p>
          <a:p>
            <a:pPr>
              <a:lnSpc>
                <a:spcPct val="90000"/>
              </a:lnSpc>
              <a:spcBef>
                <a:spcPct val="40000"/>
              </a:spcBef>
              <a:defRPr/>
            </a:pPr>
            <a:r>
              <a:rPr lang="en-US" sz="2800" dirty="0" smtClean="0"/>
              <a:t>The marital estate is intended to be a permanent love relationship.</a:t>
            </a:r>
          </a:p>
        </p:txBody>
      </p:sp>
    </p:spTree>
    <p:extLst>
      <p:ext uri="{BB962C8B-B14F-4D97-AF65-F5344CB8AC3E}">
        <p14:creationId xmlns:p14="http://schemas.microsoft.com/office/powerpoint/2010/main" val="12257373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9">
                                            <p:txEl>
                                              <p:pRg st="0" end="0"/>
                                            </p:txEl>
                                          </p:spTgt>
                                        </p:tgtEl>
                                        <p:attrNameLst>
                                          <p:attrName>ppt_c</p:attrName>
                                        </p:attrNameLst>
                                      </p:cBhvr>
                                      <p:to>
                                        <a:schemeClr val="accent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9">
                                            <p:txEl>
                                              <p:pRg st="1" end="1"/>
                                            </p:txEl>
                                          </p:spTgt>
                                        </p:tgtEl>
                                        <p:attrNameLst>
                                          <p:attrName>ppt_c</p:attrName>
                                        </p:attrNameLst>
                                      </p:cBhvr>
                                      <p:to>
                                        <a:schemeClr val="accent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9">
                                            <p:txEl>
                                              <p:pRg st="2" end="2"/>
                                            </p:txEl>
                                          </p:spTgt>
                                        </p:tgtEl>
                                        <p:attrNameLst>
                                          <p:attrName>ppt_c</p:attrName>
                                        </p:attrNameLst>
                                      </p:cBhvr>
                                      <p:to>
                                        <a:schemeClr val="accent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9">
                                            <p:txEl>
                                              <p:pRg st="3" end="3"/>
                                            </p:txEl>
                                          </p:spTgt>
                                        </p:tgtEl>
                                        <p:attrNameLst>
                                          <p:attrName>ppt_c</p:attrName>
                                        </p:attrNameLst>
                                      </p:cBhvr>
                                      <p:to>
                                        <a:schemeClr val="accent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9">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t>Today</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Courtship is dying</a:t>
            </a:r>
          </a:p>
          <a:p>
            <a:r>
              <a:rPr lang="en-US" dirty="0" smtClean="0"/>
              <a:t>Cohabitation is growing</a:t>
            </a:r>
          </a:p>
          <a:p>
            <a:r>
              <a:rPr lang="en-US" dirty="0" smtClean="0"/>
              <a:t>Marriage is disintegrating</a:t>
            </a:r>
          </a:p>
          <a:p>
            <a:r>
              <a:rPr lang="en-US" dirty="0" smtClean="0"/>
              <a:t>Pornography is pandemic</a:t>
            </a:r>
          </a:p>
          <a:p>
            <a:r>
              <a:rPr lang="en-US" dirty="0" smtClean="0"/>
              <a:t>Sexual abuse by clergy </a:t>
            </a:r>
            <a:r>
              <a:rPr lang="en-US" smtClean="0"/>
              <a:t>is daily news</a:t>
            </a:r>
            <a:endParaRPr lang="en-US" dirty="0" smtClean="0"/>
          </a:p>
          <a:p>
            <a:r>
              <a:rPr lang="en-US" dirty="0" smtClean="0"/>
              <a:t>“Adult toys” industry is mainstream</a:t>
            </a:r>
          </a:p>
          <a:p>
            <a:r>
              <a:rPr lang="en-US" i="1" dirty="0" smtClean="0"/>
              <a:t>Shades of Grey </a:t>
            </a:r>
            <a:r>
              <a:rPr lang="en-US" dirty="0" smtClean="0"/>
              <a:t>popularizes “mommy porn”</a:t>
            </a:r>
          </a:p>
          <a:p>
            <a:r>
              <a:rPr lang="en-US" dirty="0" smtClean="0"/>
              <a:t>Promiscuous procreation</a:t>
            </a:r>
          </a:p>
          <a:p>
            <a:r>
              <a:rPr lang="en-US" dirty="0" smtClean="0"/>
              <a:t>De-population is becoming problematic</a:t>
            </a:r>
          </a:p>
          <a:p>
            <a:r>
              <a:rPr lang="en-US" dirty="0" smtClean="0"/>
              <a:t>No-fault divorce is rampant</a:t>
            </a:r>
          </a:p>
          <a:p>
            <a:r>
              <a:rPr lang="en-US" dirty="0" smtClean="0"/>
              <a:t>Children are suffering</a:t>
            </a:r>
          </a:p>
          <a:p>
            <a:r>
              <a:rPr lang="en-US" dirty="0" err="1" smtClean="0"/>
              <a:t>Polyamory</a:t>
            </a:r>
            <a:r>
              <a:rPr lang="en-US" dirty="0" smtClean="0"/>
              <a:t> is becoming increasingly acceptable</a:t>
            </a:r>
            <a:endParaRPr lang="en-US" dirty="0"/>
          </a:p>
        </p:txBody>
      </p:sp>
    </p:spTree>
    <p:extLst>
      <p:ext uri="{BB962C8B-B14F-4D97-AF65-F5344CB8AC3E}">
        <p14:creationId xmlns:p14="http://schemas.microsoft.com/office/powerpoint/2010/main" val="482175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here?</a:t>
            </a:r>
            <a:endParaRPr lang="en-US" dirty="0"/>
          </a:p>
        </p:txBody>
      </p:sp>
      <p:sp>
        <p:nvSpPr>
          <p:cNvPr id="3" name="Content Placeholder 2"/>
          <p:cNvSpPr>
            <a:spLocks noGrp="1"/>
          </p:cNvSpPr>
          <p:nvPr>
            <p:ph idx="1"/>
          </p:nvPr>
        </p:nvSpPr>
        <p:spPr>
          <a:xfrm>
            <a:off x="2869768" y="2057400"/>
            <a:ext cx="6045632" cy="3675535"/>
          </a:xfrm>
        </p:spPr>
        <p:txBody>
          <a:bodyPr>
            <a:normAutofit fontScale="92500"/>
          </a:bodyPr>
          <a:lstStyle/>
          <a:p>
            <a:pPr marL="109728" indent="0">
              <a:buNone/>
            </a:pPr>
            <a:endParaRPr lang="en-US" dirty="0" smtClean="0"/>
          </a:p>
          <a:p>
            <a:endParaRPr lang="en-US" dirty="0"/>
          </a:p>
          <a:p>
            <a:r>
              <a:rPr lang="en-US" dirty="0" smtClean="0"/>
              <a:t>A cultural revolution took place.</a:t>
            </a:r>
          </a:p>
          <a:p>
            <a:pPr marL="109728" indent="0">
              <a:buNone/>
            </a:pPr>
            <a:endParaRPr lang="en-US" dirty="0" smtClean="0"/>
          </a:p>
          <a:p>
            <a:r>
              <a:rPr lang="en-US" dirty="0" smtClean="0"/>
              <a:t>A cultural revolution, whatever the political ambitions of its architects, result first of all in a metamorphosis in values and the conduct of life. </a:t>
            </a:r>
            <a:endParaRPr lang="en-US" dirty="0"/>
          </a:p>
        </p:txBody>
      </p:sp>
      <p:pic>
        <p:nvPicPr>
          <p:cNvPr id="1026" name="Picture 2" descr="http://i43.tower.com/images/mm101515162/long-march-library-edition-roger-kimball-audio-cover-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1905000" cy="27051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http://thumpandwhip.com/wp-content/uploads/2010/07/RogerKimball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419600"/>
            <a:ext cx="1383868" cy="1702522"/>
          </a:xfrm>
          <a:prstGeom prst="rect">
            <a:avLst/>
          </a:prstGeom>
          <a:noFill/>
          <a:ln>
            <a:solidFill>
              <a:schemeClr val="accent1"/>
            </a:solidFill>
          </a:ln>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98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0" y="1170708"/>
            <a:ext cx="4953000" cy="5230091"/>
          </a:xfrm>
        </p:spPr>
        <p:txBody>
          <a:bodyPr>
            <a:normAutofit/>
          </a:bodyPr>
          <a:lstStyle/>
          <a:p>
            <a:pPr marL="109728" indent="0">
              <a:buNone/>
            </a:pPr>
            <a:r>
              <a:rPr lang="en-US" dirty="0" smtClean="0"/>
              <a:t>“The Age of Aquarius did not end when the last electric guitar was unplugged at Woodstock. It lives on in our values and habits, in our tastes, pleasures, and aspirations. It lives on especially in our educational and cultural institutions, and in the degraded pop culture that permeates our lives like a corrosive fog.”</a:t>
            </a:r>
            <a:endParaRPr lang="en-US" dirty="0"/>
          </a:p>
        </p:txBody>
      </p:sp>
      <p:pic>
        <p:nvPicPr>
          <p:cNvPr id="1026" name="Picture 2" descr="http://phillysoc.org/kimb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84934"/>
            <a:ext cx="3276600" cy="417766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025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295400"/>
            <a:ext cx="8229600" cy="4325112"/>
          </a:xfrm>
        </p:spPr>
        <p:txBody>
          <a:bodyPr>
            <a:normAutofit/>
          </a:bodyPr>
          <a:lstStyle/>
          <a:p>
            <a:pPr marL="109728" indent="0">
              <a:buNone/>
            </a:pPr>
            <a:r>
              <a:rPr lang="en-US" dirty="0" smtClean="0"/>
              <a:t>“The movement for sexual ‘liberation’ (not to say outright debauchery) occupies a prominent place in the etiology of this revolution, as does the mainstreaming of the drug culture and its attendant pathologies. Indeed, the two are related. Both are expressions of the narcissistic hedonism that was an important ingredient of the counterculture from its development in the 1950s.”</a:t>
            </a:r>
            <a:endParaRPr lang="en-US" dirty="0"/>
          </a:p>
        </p:txBody>
      </p:sp>
    </p:spTree>
    <p:extLst>
      <p:ext uri="{BB962C8B-B14F-4D97-AF65-F5344CB8AC3E}">
        <p14:creationId xmlns:p14="http://schemas.microsoft.com/office/powerpoint/2010/main" val="2906772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8229600" cy="4648200"/>
          </a:xfrm>
        </p:spPr>
        <p:txBody>
          <a:bodyPr>
            <a:normAutofit/>
          </a:bodyPr>
          <a:lstStyle/>
          <a:p>
            <a:pPr marL="109728" indent="0">
              <a:buNone/>
            </a:pPr>
            <a:r>
              <a:rPr lang="en-US" dirty="0" smtClean="0"/>
              <a:t>“The real victory of the ‘youth culture’ of the Sixties lay not in the fact that its demands were met but in the fact that its values and attitudes were adopted by the culture at large.” </a:t>
            </a:r>
          </a:p>
          <a:p>
            <a:endParaRPr lang="en-US" dirty="0"/>
          </a:p>
          <a:p>
            <a:pPr marL="109728" indent="0">
              <a:buNone/>
            </a:pPr>
            <a:r>
              <a:rPr lang="en-US" dirty="0" smtClean="0"/>
              <a:t>“. . . The idealization of youth has resulted not only in the spread of adolescent values and passions: it has also led to the eclipse of adult virtues like circumspection, responsibility, and restraint.”</a:t>
            </a:r>
            <a:endParaRPr lang="en-US" dirty="0"/>
          </a:p>
        </p:txBody>
      </p:sp>
    </p:spTree>
    <p:extLst>
      <p:ext uri="{BB962C8B-B14F-4D97-AF65-F5344CB8AC3E}">
        <p14:creationId xmlns:p14="http://schemas.microsoft.com/office/powerpoint/2010/main" val="41449301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1130</Words>
  <Application>Microsoft Office PowerPoint</Application>
  <PresentationFormat>On-screen Show (4:3)</PresentationFormat>
  <Paragraphs>101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Urban</vt:lpstr>
      <vt:lpstr>PowerPoint Presentation</vt:lpstr>
      <vt:lpstr>Human Sexuality—The Cultural and Ecclesiological Landscape</vt:lpstr>
      <vt:lpstr>A Few Caveats</vt:lpstr>
      <vt:lpstr>Traditional Teaching on Sexuality and Marriage</vt:lpstr>
      <vt:lpstr>Today</vt:lpstr>
      <vt:lpstr>How did we get here?</vt:lpstr>
      <vt:lpstr>PowerPoint Presentation</vt:lpstr>
      <vt:lpstr>PowerPoint Presentation</vt:lpstr>
      <vt:lpstr>PowerPoint Presentation</vt:lpstr>
      <vt:lpstr>PowerPoint Presentation</vt:lpstr>
      <vt:lpstr>PowerPoint Presentation</vt:lpstr>
      <vt:lpstr>Phillip Larkin (1922-1985)</vt:lpstr>
      <vt:lpstr>PowerPoint Presentation</vt:lpstr>
      <vt:lpstr>Souls in Transition</vt:lpstr>
      <vt:lpstr>PowerPoint Presentation</vt:lpstr>
      <vt:lpstr>The Great Divide</vt:lpstr>
      <vt:lpstr>PowerPoint Presentation</vt:lpstr>
      <vt:lpstr>PowerPoint Presentation</vt:lpstr>
      <vt:lpstr>Cultural Context/Accommodationist Approach</vt:lpstr>
      <vt:lpstr>Natural Law-Consequentialist Approach</vt:lpstr>
      <vt:lpstr>Separationist/Let’s Get On With It Approach</vt:lpstr>
      <vt:lpstr>Prophetic/Pastoral Witness  Approach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Same-Sex Marriage Debate  and the Implications for  Church and Academy</dc:title>
  <dc:creator>Ben Mitchell</dc:creator>
  <cp:lastModifiedBy>Cher Lorentz</cp:lastModifiedBy>
  <cp:revision>25</cp:revision>
  <dcterms:created xsi:type="dcterms:W3CDTF">2006-08-16T00:00:00Z</dcterms:created>
  <dcterms:modified xsi:type="dcterms:W3CDTF">2013-03-26T16:04:19Z</dcterms:modified>
</cp:coreProperties>
</file>